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1"/>
  </p:notesMasterIdLst>
  <p:sldIdLst>
    <p:sldId id="256" r:id="rId5"/>
    <p:sldId id="257" r:id="rId6"/>
    <p:sldId id="258" r:id="rId7"/>
    <p:sldId id="259" r:id="rId8"/>
    <p:sldId id="260" r:id="rId9"/>
    <p:sldId id="261" r:id="rId10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529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iago Pires" userId="e04df0f508285845" providerId="LiveId" clId="{4E6C65DF-0478-459A-B0CD-837BA4A3819E}"/>
    <pc:docChg chg="modSld">
      <pc:chgData name="Tiago Pires" userId="e04df0f508285845" providerId="LiveId" clId="{4E6C65DF-0478-459A-B0CD-837BA4A3819E}" dt="2025-01-06T14:49:08.149" v="2" actId="20577"/>
      <pc:docMkLst>
        <pc:docMk/>
      </pc:docMkLst>
      <pc:sldChg chg="modSp mod">
        <pc:chgData name="Tiago Pires" userId="e04df0f508285845" providerId="LiveId" clId="{4E6C65DF-0478-459A-B0CD-837BA4A3819E}" dt="2025-01-06T14:49:08.149" v="2" actId="20577"/>
        <pc:sldMkLst>
          <pc:docMk/>
          <pc:sldMk cId="0" sldId="256"/>
        </pc:sldMkLst>
        <pc:spChg chg="mod">
          <ac:chgData name="Tiago Pires" userId="e04df0f508285845" providerId="LiveId" clId="{4E6C65DF-0478-459A-B0CD-837BA4A3819E}" dt="2025-01-06T14:49:08.149" v="2" actId="20577"/>
          <ac:spMkLst>
            <pc:docMk/>
            <pc:sldMk cId="0" sldId="256"/>
            <ac:spMk id="6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A9724D-E120-4E17-B756-63B4D1E31F76}" type="datetimeFigureOut">
              <a:rPr lang="pt-PT" smtClean="0"/>
              <a:pPr/>
              <a:t>06/01/2025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143D2E-7A9E-41B5-9CC7-02E40A124AF1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184522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143D2E-7A9E-41B5-9CC7-02E40A124AF1}" type="slidenum">
              <a:rPr lang="pt-PT" smtClean="0"/>
              <a:pPr/>
              <a:t>2</a:t>
            </a:fld>
            <a:endParaRPr lang="pt-P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iângulo rectângulo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PT"/>
              <a:t>Clique para editar o estilo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t-PT"/>
              <a:t>Faça clique para editar o estilo</a:t>
            </a:r>
            <a:endParaRPr kumimoji="0" lang="en-US"/>
          </a:p>
        </p:txBody>
      </p:sp>
      <p:grpSp>
        <p:nvGrpSpPr>
          <p:cNvPr id="2" name="Grupo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orma livre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orma livre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orma livre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Conexão recta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Marcador de Posição d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379B200-A620-4508-82D6-606D38D452EC}" type="datetime1">
              <a:rPr lang="pt-PT" smtClean="0"/>
              <a:pPr/>
              <a:t>06/01/2025</a:t>
            </a:fld>
            <a:endParaRPr lang="pt-PT"/>
          </a:p>
        </p:txBody>
      </p:sp>
      <p:sp>
        <p:nvSpPr>
          <p:cNvPr id="19" name="Marcador de Posição do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pt-PT"/>
          </a:p>
        </p:txBody>
      </p:sp>
      <p:sp>
        <p:nvSpPr>
          <p:cNvPr id="27" name="Marcador de Posição do Número do Diapositivo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22E794C-7879-43F9-B17B-3C959761574C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14" name="CaixaDeTexto 13"/>
          <p:cNvSpPr txBox="1"/>
          <p:nvPr userDrawn="1"/>
        </p:nvSpPr>
        <p:spPr>
          <a:xfrm>
            <a:off x="323528" y="277903"/>
            <a:ext cx="64807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>
                <a:effectLst/>
              </a:rPr>
              <a:t>Escola de Hotelaria e Turismo de Vila Real de Santo António</a:t>
            </a:r>
          </a:p>
        </p:txBody>
      </p:sp>
      <p:pic>
        <p:nvPicPr>
          <p:cNvPr id="15" name="Picture 2" descr="C:\Users\Tiago\Desktop\Escola de Hotelaria\VRSA-1.bmp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0"/>
            <a:ext cx="2800776" cy="811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PT"/>
              <a:t>Clique para editar o estilo</a:t>
            </a:r>
            <a:endParaRPr kumimoji="0"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pt-PT"/>
              <a:t>Clique para editar os estilos</a:t>
            </a:r>
          </a:p>
          <a:p>
            <a:pPr lvl="1" eaLnBrk="1" latinLnBrk="0" hangingPunct="1"/>
            <a:r>
              <a:rPr lang="pt-PT"/>
              <a:t>Segundo nível</a:t>
            </a:r>
          </a:p>
          <a:p>
            <a:pPr lvl="2" eaLnBrk="1" latinLnBrk="0" hangingPunct="1"/>
            <a:r>
              <a:rPr lang="pt-PT"/>
              <a:t>Terceiro nível</a:t>
            </a:r>
          </a:p>
          <a:p>
            <a:pPr lvl="3" eaLnBrk="1" latinLnBrk="0" hangingPunct="1"/>
            <a:r>
              <a:rPr lang="pt-PT"/>
              <a:t>Quarto nível</a:t>
            </a:r>
          </a:p>
          <a:p>
            <a:pPr lvl="4" eaLnBrk="1" latinLnBrk="0" hangingPunct="1"/>
            <a:r>
              <a:rPr lang="pt-PT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6272B-5AA0-4806-AB09-CD4EADD29EBE}" type="datetime1">
              <a:rPr lang="pt-PT" smtClean="0"/>
              <a:pPr/>
              <a:t>06/01/2025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E794C-7879-43F9-B17B-3C959761574C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pt-PT"/>
              <a:t>Clique para editar o estilo</a:t>
            </a:r>
            <a:endParaRPr kumimoji="0"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pt-PT"/>
              <a:t>Clique para editar os estilos</a:t>
            </a:r>
          </a:p>
          <a:p>
            <a:pPr lvl="1" eaLnBrk="1" latinLnBrk="0" hangingPunct="1"/>
            <a:r>
              <a:rPr lang="pt-PT"/>
              <a:t>Segundo nível</a:t>
            </a:r>
          </a:p>
          <a:p>
            <a:pPr lvl="2" eaLnBrk="1" latinLnBrk="0" hangingPunct="1"/>
            <a:r>
              <a:rPr lang="pt-PT"/>
              <a:t>Terceiro nível</a:t>
            </a:r>
          </a:p>
          <a:p>
            <a:pPr lvl="3" eaLnBrk="1" latinLnBrk="0" hangingPunct="1"/>
            <a:r>
              <a:rPr lang="pt-PT"/>
              <a:t>Quarto nível</a:t>
            </a:r>
          </a:p>
          <a:p>
            <a:pPr lvl="4" eaLnBrk="1" latinLnBrk="0" hangingPunct="1"/>
            <a:r>
              <a:rPr lang="pt-PT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E1583-EC57-49EA-B45F-DB4B95E4E43F}" type="datetime1">
              <a:rPr lang="pt-PT" smtClean="0"/>
              <a:pPr/>
              <a:t>06/01/2025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E794C-7879-43F9-B17B-3C959761574C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t-PT"/>
              <a:t>Clique para editar os estilos</a:t>
            </a:r>
          </a:p>
          <a:p>
            <a:pPr lvl="1" eaLnBrk="1" latinLnBrk="0" hangingPunct="1"/>
            <a:r>
              <a:rPr lang="pt-PT"/>
              <a:t>Segundo nível</a:t>
            </a:r>
          </a:p>
          <a:p>
            <a:pPr lvl="2" eaLnBrk="1" latinLnBrk="0" hangingPunct="1"/>
            <a:r>
              <a:rPr lang="pt-PT"/>
              <a:t>Terceiro nível</a:t>
            </a:r>
          </a:p>
          <a:p>
            <a:pPr lvl="3" eaLnBrk="1" latinLnBrk="0" hangingPunct="1"/>
            <a:r>
              <a:rPr lang="pt-PT"/>
              <a:t>Quarto nível</a:t>
            </a:r>
          </a:p>
          <a:p>
            <a:pPr lvl="4" eaLnBrk="1" latinLnBrk="0" hangingPunct="1"/>
            <a:r>
              <a:rPr lang="pt-PT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A71CB-C1B3-4D5B-8014-54AD19FA576B}" type="datetime1">
              <a:rPr lang="pt-PT" smtClean="0"/>
              <a:pPr/>
              <a:t>06/01/2025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E794C-7879-43F9-B17B-3C959761574C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pt-PT"/>
              <a:t>Clique para editar o estilo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PT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t-PT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FC6F-FF0A-479F-B5C8-EFFF5F0E9B30}" type="datetime1">
              <a:rPr lang="pt-PT" smtClean="0"/>
              <a:pPr/>
              <a:t>06/01/2025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E794C-7879-43F9-B17B-3C959761574C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7" name="Divisa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Divisa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PT"/>
              <a:t>Clique para editar os estilos</a:t>
            </a:r>
          </a:p>
          <a:p>
            <a:pPr lvl="1" eaLnBrk="1" latinLnBrk="0" hangingPunct="1"/>
            <a:r>
              <a:rPr lang="pt-PT"/>
              <a:t>Segundo nível</a:t>
            </a:r>
          </a:p>
          <a:p>
            <a:pPr lvl="2" eaLnBrk="1" latinLnBrk="0" hangingPunct="1"/>
            <a:r>
              <a:rPr lang="pt-PT"/>
              <a:t>Terceiro nível</a:t>
            </a:r>
          </a:p>
          <a:p>
            <a:pPr lvl="3" eaLnBrk="1" latinLnBrk="0" hangingPunct="1"/>
            <a:r>
              <a:rPr lang="pt-PT"/>
              <a:t>Quarto nível</a:t>
            </a:r>
          </a:p>
          <a:p>
            <a:pPr lvl="4" eaLnBrk="1" latinLnBrk="0" hangingPunct="1"/>
            <a:r>
              <a:rPr lang="pt-PT"/>
              <a:t>Quinto nível</a:t>
            </a:r>
            <a:endParaRPr kumimoji="0" lang="en-US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PT"/>
              <a:t>Clique para editar os estilos</a:t>
            </a:r>
          </a:p>
          <a:p>
            <a:pPr lvl="1" eaLnBrk="1" latinLnBrk="0" hangingPunct="1"/>
            <a:r>
              <a:rPr lang="pt-PT"/>
              <a:t>Segundo nível</a:t>
            </a:r>
          </a:p>
          <a:p>
            <a:pPr lvl="2" eaLnBrk="1" latinLnBrk="0" hangingPunct="1"/>
            <a:r>
              <a:rPr lang="pt-PT"/>
              <a:t>Terceiro nível</a:t>
            </a:r>
          </a:p>
          <a:p>
            <a:pPr lvl="3" eaLnBrk="1" latinLnBrk="0" hangingPunct="1"/>
            <a:r>
              <a:rPr lang="pt-PT"/>
              <a:t>Quarto nível</a:t>
            </a:r>
          </a:p>
          <a:p>
            <a:pPr lvl="4" eaLnBrk="1" latinLnBrk="0" hangingPunct="1"/>
            <a:r>
              <a:rPr lang="pt-PT"/>
              <a:t>Quinto nível</a:t>
            </a:r>
            <a:endParaRPr kumimoji="0" lang="en-US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55F39-1097-4BB2-915A-2F1E89B223ED}" type="datetime1">
              <a:rPr lang="pt-PT" smtClean="0"/>
              <a:pPr/>
              <a:t>06/01/2025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E794C-7879-43F9-B17B-3C959761574C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pt-PT"/>
              <a:t>Clique para editar o estilo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pt-PT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PT"/>
              <a:t>Clique para editar os estilos</a:t>
            </a:r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PT"/>
              <a:t>Clique para editar os estilos</a:t>
            </a:r>
          </a:p>
        </p:txBody>
      </p:sp>
      <p:sp>
        <p:nvSpPr>
          <p:cNvPr id="5" name="Marcador de Posição de Conteúdo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PT"/>
              <a:t>Clique para editar os estilos</a:t>
            </a:r>
          </a:p>
          <a:p>
            <a:pPr lvl="1" eaLnBrk="1" latinLnBrk="0" hangingPunct="1"/>
            <a:r>
              <a:rPr lang="pt-PT"/>
              <a:t>Segundo nível</a:t>
            </a:r>
          </a:p>
          <a:p>
            <a:pPr lvl="2" eaLnBrk="1" latinLnBrk="0" hangingPunct="1"/>
            <a:r>
              <a:rPr lang="pt-PT"/>
              <a:t>Terceiro nível</a:t>
            </a:r>
          </a:p>
          <a:p>
            <a:pPr lvl="3" eaLnBrk="1" latinLnBrk="0" hangingPunct="1"/>
            <a:r>
              <a:rPr lang="pt-PT"/>
              <a:t>Quarto nível</a:t>
            </a:r>
          </a:p>
          <a:p>
            <a:pPr lvl="4" eaLnBrk="1" latinLnBrk="0" hangingPunct="1"/>
            <a:r>
              <a:rPr lang="pt-PT"/>
              <a:t>Quinto nível</a:t>
            </a:r>
            <a:endParaRPr kumimoji="0" lang="en-US"/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PT"/>
              <a:t>Clique para editar os estilos</a:t>
            </a:r>
          </a:p>
          <a:p>
            <a:pPr lvl="1" eaLnBrk="1" latinLnBrk="0" hangingPunct="1"/>
            <a:r>
              <a:rPr lang="pt-PT"/>
              <a:t>Segundo nível</a:t>
            </a:r>
          </a:p>
          <a:p>
            <a:pPr lvl="2" eaLnBrk="1" latinLnBrk="0" hangingPunct="1"/>
            <a:r>
              <a:rPr lang="pt-PT"/>
              <a:t>Terceiro nível</a:t>
            </a:r>
          </a:p>
          <a:p>
            <a:pPr lvl="3" eaLnBrk="1" latinLnBrk="0" hangingPunct="1"/>
            <a:r>
              <a:rPr lang="pt-PT"/>
              <a:t>Quarto nível</a:t>
            </a:r>
          </a:p>
          <a:p>
            <a:pPr lvl="4" eaLnBrk="1" latinLnBrk="0" hangingPunct="1"/>
            <a:r>
              <a:rPr lang="pt-PT"/>
              <a:t>Quinto nível</a:t>
            </a:r>
            <a:endParaRPr kumimoji="0" lang="en-US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B19C4-5B80-48F4-ACC7-D735E0706FF4}" type="datetime1">
              <a:rPr lang="pt-PT" smtClean="0"/>
              <a:pPr/>
              <a:t>06/01/2025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E794C-7879-43F9-B17B-3C959761574C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3F0C1-AEA8-4870-9E90-904F7B667496}" type="datetime1">
              <a:rPr lang="pt-PT" smtClean="0"/>
              <a:pPr/>
              <a:t>06/01/2025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E794C-7879-43F9-B17B-3C959761574C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pt-PT"/>
              <a:t>Clique para editar o estilo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91700-035D-45FC-BCAF-A6C274660213}" type="datetime1">
              <a:rPr lang="pt-PT" smtClean="0"/>
              <a:pPr/>
              <a:t>06/01/2025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E794C-7879-43F9-B17B-3C959761574C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pt-PT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t-PT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t-PT"/>
              <a:t>Clique para editar os estilos</a:t>
            </a:r>
          </a:p>
          <a:p>
            <a:pPr lvl="1" eaLnBrk="1" latinLnBrk="0" hangingPunct="1"/>
            <a:r>
              <a:rPr lang="pt-PT"/>
              <a:t>Segundo nível</a:t>
            </a:r>
          </a:p>
          <a:p>
            <a:pPr lvl="2" eaLnBrk="1" latinLnBrk="0" hangingPunct="1"/>
            <a:r>
              <a:rPr lang="pt-PT"/>
              <a:t>Terceiro nível</a:t>
            </a:r>
          </a:p>
          <a:p>
            <a:pPr lvl="3" eaLnBrk="1" latinLnBrk="0" hangingPunct="1"/>
            <a:r>
              <a:rPr lang="pt-PT"/>
              <a:t>Quarto nível</a:t>
            </a:r>
          </a:p>
          <a:p>
            <a:pPr lvl="4" eaLnBrk="1" latinLnBrk="0" hangingPunct="1"/>
            <a:r>
              <a:rPr lang="pt-PT"/>
              <a:t>Quinto nível</a:t>
            </a:r>
            <a:endParaRPr kumimoji="0" lang="en-US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0621670F-ABAD-4EF8-9AE4-257E0DBD93CA}" type="datetime1">
              <a:rPr lang="pt-PT" smtClean="0"/>
              <a:pPr/>
              <a:t>06/01/2025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E794C-7879-43F9-B17B-3C959761574C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t-PT"/>
              <a:t>Clique para editar os estilos</a:t>
            </a:r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t-PT"/>
              <a:t>Clique no ícone para adicionar uma imagem</a:t>
            </a:r>
            <a:endParaRPr kumimoji="0" lang="en-US" dirty="0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A7152A4-44A5-40C2-94A6-CD19328B81D3}" type="datetime1">
              <a:rPr lang="pt-PT" smtClean="0"/>
              <a:pPr/>
              <a:t>06/01/2025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22E794C-7879-43F9-B17B-3C959761574C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pt-PT"/>
              <a:t>Clique para editar o estilo</a:t>
            </a:r>
            <a:endParaRPr kumimoji="0" lang="en-US"/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orma livre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Triângulo rectângulo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Conexão recta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ivisa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Divisa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rma livre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orma livre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Triângulo rectângulo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Conexão recta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Marcador de Posição do Título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pt-PT"/>
              <a:t>Clique para editar o estilo</a:t>
            </a:r>
            <a:endParaRPr kumimoji="0" lang="en-US"/>
          </a:p>
        </p:txBody>
      </p:sp>
      <p:sp>
        <p:nvSpPr>
          <p:cNvPr id="30" name="Marcador de Posição do Texto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PT"/>
              <a:t>Clique para editar os estilos</a:t>
            </a:r>
          </a:p>
          <a:p>
            <a:pPr lvl="1" eaLnBrk="1" latinLnBrk="0" hangingPunct="1"/>
            <a:r>
              <a:rPr kumimoji="0" lang="pt-PT"/>
              <a:t>Segundo nível</a:t>
            </a:r>
          </a:p>
          <a:p>
            <a:pPr lvl="2" eaLnBrk="1" latinLnBrk="0" hangingPunct="1"/>
            <a:r>
              <a:rPr kumimoji="0" lang="pt-PT"/>
              <a:t>Terceiro nível</a:t>
            </a:r>
          </a:p>
          <a:p>
            <a:pPr lvl="3" eaLnBrk="1" latinLnBrk="0" hangingPunct="1"/>
            <a:r>
              <a:rPr kumimoji="0" lang="pt-PT"/>
              <a:t>Quarto nível</a:t>
            </a:r>
          </a:p>
          <a:p>
            <a:pPr lvl="4" eaLnBrk="1" latinLnBrk="0" hangingPunct="1"/>
            <a:r>
              <a:rPr kumimoji="0" lang="pt-PT"/>
              <a:t>Quinto nível</a:t>
            </a:r>
            <a:endParaRPr kumimoji="0" lang="en-US"/>
          </a:p>
        </p:txBody>
      </p:sp>
      <p:sp>
        <p:nvSpPr>
          <p:cNvPr id="10" name="Marcador de Posição da Data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E3423549-93E4-4DD0-AFC0-60D5E07674FD}" type="datetime1">
              <a:rPr lang="pt-PT" smtClean="0"/>
              <a:pPr/>
              <a:t>06/01/2025</a:t>
            </a:fld>
            <a:endParaRPr lang="pt-PT"/>
          </a:p>
        </p:txBody>
      </p:sp>
      <p:sp>
        <p:nvSpPr>
          <p:cNvPr id="22" name="Marcador de Posição do Rodapé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pt-PT"/>
          </a:p>
        </p:txBody>
      </p:sp>
      <p:sp>
        <p:nvSpPr>
          <p:cNvPr id="18" name="Marcador de Posição do Número do Diapositivo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22E794C-7879-43F9-B17B-3C959761574C}" type="slidenum">
              <a:rPr lang="pt-PT" smtClean="0"/>
              <a:pPr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85800" y="4221087"/>
            <a:ext cx="7772400" cy="590223"/>
          </a:xfrm>
        </p:spPr>
        <p:txBody>
          <a:bodyPr/>
          <a:lstStyle/>
          <a:p>
            <a:pPr algn="ctr"/>
            <a:r>
              <a:rPr lang="pt-PT" dirty="0"/>
              <a:t>Funcionalidades principais (parte 2)</a:t>
            </a: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E794C-7879-43F9-B17B-3C959761574C}" type="slidenum">
              <a:rPr lang="pt-PT" smtClean="0"/>
              <a:pPr/>
              <a:t>1</a:t>
            </a:fld>
            <a:endParaRPr lang="pt-PT"/>
          </a:p>
        </p:txBody>
      </p:sp>
      <p:sp>
        <p:nvSpPr>
          <p:cNvPr id="6" name="Título 1"/>
          <p:cNvSpPr>
            <a:spLocks noGrp="1"/>
          </p:cNvSpPr>
          <p:nvPr>
            <p:ph type="ctrTitle"/>
          </p:nvPr>
        </p:nvSpPr>
        <p:spPr>
          <a:xfrm>
            <a:off x="685800" y="2132856"/>
            <a:ext cx="7772400" cy="1449506"/>
          </a:xfrm>
        </p:spPr>
        <p:txBody>
          <a:bodyPr>
            <a:normAutofit fontScale="90000"/>
          </a:bodyPr>
          <a:lstStyle/>
          <a:p>
            <a:pPr algn="ctr"/>
            <a:r>
              <a:rPr lang="pt-PT" sz="2800" dirty="0"/>
              <a:t>Módulo: Aplicações Informáticas – Introdução à gestão</a:t>
            </a:r>
            <a:br>
              <a:rPr lang="pt-PT" sz="2800" b="0" dirty="0"/>
            </a:br>
            <a:br>
              <a:rPr lang="pt-PT" sz="2800" dirty="0"/>
            </a:br>
            <a:r>
              <a:rPr lang="pt-PT" sz="3200" dirty="0"/>
              <a:t>Folha de Cálculo - Microsoft Excel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2883776"/>
          </a:xfrm>
        </p:spPr>
        <p:txBody>
          <a:bodyPr>
            <a:normAutofit fontScale="85000" lnSpcReduction="20000"/>
          </a:bodyPr>
          <a:lstStyle/>
          <a:p>
            <a:pPr marL="0">
              <a:buNone/>
            </a:pPr>
            <a:r>
              <a:rPr lang="pt-PT" b="1" dirty="0"/>
              <a:t>Referências relativas</a:t>
            </a:r>
          </a:p>
          <a:p>
            <a:pPr marL="0">
              <a:buNone/>
            </a:pPr>
            <a:r>
              <a:rPr lang="pt-PT" dirty="0"/>
              <a:t>A utilização de endereços nas fórmulas, em vez de valores constantes, permite que exista alteração nos valores que influenciam a fórmula, e que o resultado seja actualizado automaticamente.</a:t>
            </a:r>
          </a:p>
          <a:p>
            <a:pPr marL="0">
              <a:buNone/>
            </a:pPr>
            <a:endParaRPr lang="pt-PT" dirty="0"/>
          </a:p>
          <a:p>
            <a:pPr marL="0">
              <a:buNone/>
            </a:pPr>
            <a:r>
              <a:rPr lang="pt-PT" dirty="0"/>
              <a:t>Se digitássemos a fórmula: (</a:t>
            </a:r>
            <a:r>
              <a:rPr lang="pt-PT" b="1" dirty="0"/>
              <a:t>= 100*30</a:t>
            </a:r>
            <a:r>
              <a:rPr lang="pt-PT" dirty="0"/>
              <a:t>) embora o total fosse correcto qualquer alteração nesses valores não o influenciaria. A fórmula correcta seria: </a:t>
            </a:r>
            <a:r>
              <a:rPr lang="pt-PT" b="1" dirty="0"/>
              <a:t>= B2*C2</a:t>
            </a:r>
          </a:p>
          <a:p>
            <a:endParaRPr lang="pt-PT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Microsoft Excel</a:t>
            </a: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E794C-7879-43F9-B17B-3C959761574C}" type="slidenum">
              <a:rPr lang="pt-PT" smtClean="0"/>
              <a:pPr/>
              <a:t>2</a:t>
            </a:fld>
            <a:endParaRPr lang="pt-PT"/>
          </a:p>
        </p:txBody>
      </p:sp>
      <p:sp>
        <p:nvSpPr>
          <p:cNvPr id="5" name="CaixaDeTexto 4"/>
          <p:cNvSpPr txBox="1"/>
          <p:nvPr/>
        </p:nvSpPr>
        <p:spPr>
          <a:xfrm>
            <a:off x="2143108" y="0"/>
            <a:ext cx="52864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600" b="1" dirty="0"/>
              <a:t>Parte 2</a:t>
            </a:r>
            <a:r>
              <a:rPr lang="pt-PT" sz="1600" dirty="0"/>
              <a:t>– Edição e formatação de dados</a:t>
            </a:r>
          </a:p>
        </p:txBody>
      </p:sp>
      <p:graphicFrame>
        <p:nvGraphicFramePr>
          <p:cNvPr id="6" name="Tabela 5">
            <a:extLst>
              <a:ext uri="{FF2B5EF4-FFF2-40B4-BE49-F238E27FC236}">
                <a16:creationId xmlns:a16="http://schemas.microsoft.com/office/drawing/2014/main" id="{62DF7411-6CBC-4D58-8924-3653B77113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5471603"/>
              </p:ext>
            </p:extLst>
          </p:nvPr>
        </p:nvGraphicFramePr>
        <p:xfrm>
          <a:off x="1333520" y="4797152"/>
          <a:ext cx="6096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30910007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536567699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9283967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pt-PT" dirty="0"/>
                        <a:t>Nº Funcionários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/>
                        <a:t>Salário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/>
                        <a:t>Total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80857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PT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/>
                        <a:t>750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952929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3243816"/>
          </a:xfrm>
        </p:spPr>
        <p:txBody>
          <a:bodyPr>
            <a:normAutofit fontScale="92500" lnSpcReduction="20000"/>
          </a:bodyPr>
          <a:lstStyle/>
          <a:p>
            <a:r>
              <a:rPr lang="pt-PT" dirty="0"/>
              <a:t>Posicione o apontador do rato (</a:t>
            </a:r>
            <a:r>
              <a:rPr lang="pt-PT" sz="3200" b="1" baseline="30000" dirty="0"/>
              <a:t>+</a:t>
            </a:r>
            <a:r>
              <a:rPr lang="pt-PT" dirty="0"/>
              <a:t>) no canto inferior da célula seleccionada e arraste-o na direcção das células para onde pretende copiar.</a:t>
            </a:r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pPr marL="0">
              <a:buNone/>
            </a:pPr>
            <a:r>
              <a:rPr lang="pt-PT" dirty="0"/>
              <a:t>Estamos perante uma </a:t>
            </a:r>
            <a:r>
              <a:rPr lang="pt-PT" b="1" dirty="0"/>
              <a:t>referência relativa</a:t>
            </a:r>
            <a:r>
              <a:rPr lang="pt-PT" dirty="0"/>
              <a:t>, em que o endereço se adapta não tendo o utilizador de digitar a mesma fórmula novamente.</a:t>
            </a:r>
          </a:p>
        </p:txBody>
      </p:sp>
      <p:sp>
        <p:nvSpPr>
          <p:cNvPr id="3" name="Marcador de Posição do Número do Diapositivo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E794C-7879-43F9-B17B-3C959761574C}" type="slidenum">
              <a:rPr lang="pt-PT" smtClean="0"/>
              <a:pPr/>
              <a:t>3</a:t>
            </a:fld>
            <a:endParaRPr lang="pt-PT"/>
          </a:p>
        </p:txBody>
      </p:sp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A opção de copiar a fórmula</a:t>
            </a:r>
          </a:p>
        </p:txBody>
      </p:sp>
      <p:sp>
        <p:nvSpPr>
          <p:cNvPr id="5" name="Seta para baixo 4"/>
          <p:cNvSpPr/>
          <p:nvPr/>
        </p:nvSpPr>
        <p:spPr>
          <a:xfrm>
            <a:off x="2411760" y="2714620"/>
            <a:ext cx="571504" cy="7143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aphicFrame>
        <p:nvGraphicFramePr>
          <p:cNvPr id="6" name="Tabela 5">
            <a:extLst>
              <a:ext uri="{FF2B5EF4-FFF2-40B4-BE49-F238E27FC236}">
                <a16:creationId xmlns:a16="http://schemas.microsoft.com/office/drawing/2014/main" id="{AFC27AD1-A7F1-41B0-8430-FB4DFE7A55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2111264"/>
              </p:ext>
            </p:extLst>
          </p:nvPr>
        </p:nvGraphicFramePr>
        <p:xfrm>
          <a:off x="1259632" y="4617820"/>
          <a:ext cx="6096000" cy="11737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192">
                  <a:extLst>
                    <a:ext uri="{9D8B030D-6E8A-4147-A177-3AD203B41FA5}">
                      <a16:colId xmlns:a16="http://schemas.microsoft.com/office/drawing/2014/main" val="230910007"/>
                    </a:ext>
                  </a:extLst>
                </a:gridCol>
                <a:gridCol w="1582296">
                  <a:extLst>
                    <a:ext uri="{9D8B030D-6E8A-4147-A177-3AD203B41FA5}">
                      <a16:colId xmlns:a16="http://schemas.microsoft.com/office/drawing/2014/main" val="2536567699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3928396709"/>
                    </a:ext>
                  </a:extLst>
                </a:gridCol>
                <a:gridCol w="913304">
                  <a:extLst>
                    <a:ext uri="{9D8B030D-6E8A-4147-A177-3AD203B41FA5}">
                      <a16:colId xmlns:a16="http://schemas.microsoft.com/office/drawing/2014/main" val="1449513438"/>
                    </a:ext>
                  </a:extLst>
                </a:gridCol>
              </a:tblGrid>
              <a:tr h="432048">
                <a:tc>
                  <a:txBody>
                    <a:bodyPr/>
                    <a:lstStyle/>
                    <a:p>
                      <a:r>
                        <a:rPr lang="pt-PT" dirty="0"/>
                        <a:t>Funcionário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/>
                        <a:t>Salário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/>
                        <a:t>Subsídios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/>
                        <a:t>Total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80857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PT" dirty="0"/>
                        <a:t>Ana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/>
                        <a:t>750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/>
                        <a:t>125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9529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PT" dirty="0"/>
                        <a:t>Rita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/>
                        <a:t>780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/>
                        <a:t>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3992689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864307"/>
          </a:xfrm>
        </p:spPr>
        <p:txBody>
          <a:bodyPr>
            <a:normAutofit lnSpcReduction="10000"/>
          </a:bodyPr>
          <a:lstStyle/>
          <a:p>
            <a:r>
              <a:rPr lang="pt-PT" dirty="0"/>
              <a:t>Quando se pretende construir uma fórmula em que um dos endereços utilizados é fixo, este designa-se por </a:t>
            </a:r>
            <a:r>
              <a:rPr lang="pt-PT" b="1" dirty="0"/>
              <a:t>endereço absoluto </a:t>
            </a:r>
            <a:r>
              <a:rPr lang="pt-PT" dirty="0"/>
              <a:t>ou referência absoluta.</a:t>
            </a:r>
          </a:p>
          <a:p>
            <a:endParaRPr lang="pt-PT" dirty="0"/>
          </a:p>
          <a:p>
            <a:pPr>
              <a:buNone/>
            </a:pPr>
            <a:r>
              <a:rPr lang="pt-PT" dirty="0"/>
              <a:t>Ex: calcular o IVA de um produto</a:t>
            </a:r>
          </a:p>
          <a:p>
            <a:endParaRPr lang="pt-PT" dirty="0"/>
          </a:p>
          <a:p>
            <a:r>
              <a:rPr lang="pt-PT" b="1" dirty="0"/>
              <a:t>Tipos de referências Absolutas:</a:t>
            </a:r>
          </a:p>
          <a:p>
            <a:pPr>
              <a:buNone/>
            </a:pPr>
            <a:r>
              <a:rPr lang="pt-PT" dirty="0"/>
              <a:t>$A$1…………Coluna absoluta e linha absoluta</a:t>
            </a:r>
          </a:p>
          <a:p>
            <a:pPr>
              <a:buNone/>
            </a:pPr>
            <a:r>
              <a:rPr lang="pt-PT" dirty="0"/>
              <a:t>A$1………….. Coluna relativa e linha absoluta</a:t>
            </a:r>
          </a:p>
          <a:p>
            <a:pPr>
              <a:buNone/>
            </a:pPr>
            <a:r>
              <a:rPr lang="pt-PT" dirty="0"/>
              <a:t>$A1………….. Coluna absoluta e linha relativa</a:t>
            </a:r>
          </a:p>
        </p:txBody>
      </p:sp>
      <p:sp>
        <p:nvSpPr>
          <p:cNvPr id="3" name="Marcador de Posição do Número do Diapositivo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E794C-7879-43F9-B17B-3C959761574C}" type="slidenum">
              <a:rPr lang="pt-PT" smtClean="0"/>
              <a:pPr/>
              <a:t>4</a:t>
            </a:fld>
            <a:endParaRPr lang="pt-PT"/>
          </a:p>
        </p:txBody>
      </p:sp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Referências absolutas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pt-PT" dirty="0"/>
              <a:t>Tendo em atenção o exemplo do valor do IVA:</a:t>
            </a:r>
          </a:p>
          <a:p>
            <a:pPr>
              <a:buNone/>
            </a:pPr>
            <a:endParaRPr lang="pt-PT" dirty="0"/>
          </a:p>
          <a:p>
            <a:pPr marL="0">
              <a:buNone/>
            </a:pPr>
            <a:r>
              <a:rPr lang="pt-PT" dirty="0"/>
              <a:t>Se pretendermos que exista uma adaptação às novas linhas, mas a multiplicação seja sempre feita pela célula onde está o valor do IVA (23%), devemos indicá-la como </a:t>
            </a:r>
            <a:r>
              <a:rPr lang="pt-PT" b="1" dirty="0"/>
              <a:t>referência absoluta</a:t>
            </a:r>
            <a:r>
              <a:rPr lang="pt-PT" dirty="0"/>
              <a:t>:</a:t>
            </a:r>
          </a:p>
          <a:p>
            <a:pPr marL="0">
              <a:buNone/>
            </a:pPr>
            <a:endParaRPr lang="pt-PT" dirty="0"/>
          </a:p>
          <a:p>
            <a:pPr marL="0">
              <a:buNone/>
            </a:pPr>
            <a:r>
              <a:rPr lang="pt-PT" dirty="0"/>
              <a:t>= D4*$E$2</a:t>
            </a:r>
          </a:p>
        </p:txBody>
      </p:sp>
      <p:sp>
        <p:nvSpPr>
          <p:cNvPr id="3" name="Marcador de Posição do Número do Diapositivo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E794C-7879-43F9-B17B-3C959761574C}" type="slidenum">
              <a:rPr lang="pt-PT" smtClean="0"/>
              <a:pPr/>
              <a:t>5</a:t>
            </a:fld>
            <a:endParaRPr lang="pt-PT"/>
          </a:p>
        </p:txBody>
      </p:sp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Referências absolutas</a:t>
            </a:r>
          </a:p>
        </p:txBody>
      </p:sp>
      <p:graphicFrame>
        <p:nvGraphicFramePr>
          <p:cNvPr id="5" name="Tabela 4">
            <a:extLst>
              <a:ext uri="{FF2B5EF4-FFF2-40B4-BE49-F238E27FC236}">
                <a16:creationId xmlns:a16="http://schemas.microsoft.com/office/drawing/2014/main" id="{A5F7199E-EBC6-445B-94EB-ACD5DDC9F7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7574388"/>
              </p:ext>
            </p:extLst>
          </p:nvPr>
        </p:nvGraphicFramePr>
        <p:xfrm>
          <a:off x="3995936" y="5033890"/>
          <a:ext cx="4019520" cy="11737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0326">
                  <a:extLst>
                    <a:ext uri="{9D8B030D-6E8A-4147-A177-3AD203B41FA5}">
                      <a16:colId xmlns:a16="http://schemas.microsoft.com/office/drawing/2014/main" val="230910007"/>
                    </a:ext>
                  </a:extLst>
                </a:gridCol>
                <a:gridCol w="1227174">
                  <a:extLst>
                    <a:ext uri="{9D8B030D-6E8A-4147-A177-3AD203B41FA5}">
                      <a16:colId xmlns:a16="http://schemas.microsoft.com/office/drawing/2014/main" val="2536567699"/>
                    </a:ext>
                  </a:extLst>
                </a:gridCol>
                <a:gridCol w="1452020">
                  <a:extLst>
                    <a:ext uri="{9D8B030D-6E8A-4147-A177-3AD203B41FA5}">
                      <a16:colId xmlns:a16="http://schemas.microsoft.com/office/drawing/2014/main" val="3928396709"/>
                    </a:ext>
                  </a:extLst>
                </a:gridCol>
              </a:tblGrid>
              <a:tr h="432048">
                <a:tc>
                  <a:txBody>
                    <a:bodyPr/>
                    <a:lstStyle/>
                    <a:p>
                      <a:r>
                        <a:rPr lang="pt-PT" dirty="0"/>
                        <a:t>Produto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/>
                        <a:t>Preço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/>
                        <a:t>Valor IVA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80857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PT" dirty="0"/>
                        <a:t>Maçãs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/>
                        <a:t>1,75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9529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PT" dirty="0"/>
                        <a:t>Laranjas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/>
                        <a:t>2,35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3992689"/>
                  </a:ext>
                </a:extLst>
              </a:tr>
            </a:tbl>
          </a:graphicData>
        </a:graphic>
      </p:graphicFrame>
      <p:graphicFrame>
        <p:nvGraphicFramePr>
          <p:cNvPr id="6" name="Tabela 5">
            <a:extLst>
              <a:ext uri="{FF2B5EF4-FFF2-40B4-BE49-F238E27FC236}">
                <a16:creationId xmlns:a16="http://schemas.microsoft.com/office/drawing/2014/main" id="{24FD81F1-6A9D-433A-B9B1-58EE9C0D96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5232151"/>
              </p:ext>
            </p:extLst>
          </p:nvPr>
        </p:nvGraphicFramePr>
        <p:xfrm>
          <a:off x="3995936" y="4445785"/>
          <a:ext cx="25675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0326">
                  <a:extLst>
                    <a:ext uri="{9D8B030D-6E8A-4147-A177-3AD203B41FA5}">
                      <a16:colId xmlns:a16="http://schemas.microsoft.com/office/drawing/2014/main" val="230910007"/>
                    </a:ext>
                  </a:extLst>
                </a:gridCol>
                <a:gridCol w="1227174">
                  <a:extLst>
                    <a:ext uri="{9D8B030D-6E8A-4147-A177-3AD203B41FA5}">
                      <a16:colId xmlns:a16="http://schemas.microsoft.com/office/drawing/2014/main" val="253656769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pt-PT" dirty="0"/>
                        <a:t>IVA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/>
                        <a:t>23%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3992689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dirty="0"/>
              <a:t>SOMA</a:t>
            </a:r>
          </a:p>
          <a:p>
            <a:r>
              <a:rPr lang="pt-PT" dirty="0"/>
              <a:t>SE</a:t>
            </a:r>
          </a:p>
          <a:p>
            <a:pPr marL="0">
              <a:buNone/>
            </a:pPr>
            <a:r>
              <a:rPr lang="pt-PT" dirty="0"/>
              <a:t>Devolve um valor se o teste à condição for Verdadeiro e outro valor se for Falso.</a:t>
            </a:r>
          </a:p>
          <a:p>
            <a:pPr marL="0">
              <a:buNone/>
            </a:pPr>
            <a:endParaRPr lang="pt-PT" dirty="0"/>
          </a:p>
          <a:p>
            <a:pPr marL="0"/>
            <a:r>
              <a:rPr lang="pt-PT" dirty="0"/>
              <a:t>Média</a:t>
            </a:r>
          </a:p>
          <a:p>
            <a:pPr marL="0"/>
            <a:r>
              <a:rPr lang="pt-PT" dirty="0"/>
              <a:t>Máximo</a:t>
            </a:r>
          </a:p>
          <a:p>
            <a:pPr marL="0"/>
            <a:r>
              <a:rPr lang="pt-PT" dirty="0"/>
              <a:t>Mínimo</a:t>
            </a:r>
          </a:p>
          <a:p>
            <a:pPr marL="0">
              <a:buNone/>
            </a:pPr>
            <a:endParaRPr lang="pt-PT" dirty="0"/>
          </a:p>
        </p:txBody>
      </p:sp>
      <p:sp>
        <p:nvSpPr>
          <p:cNvPr id="3" name="Marcador de Posição do Número do Diapositivo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E794C-7879-43F9-B17B-3C959761574C}" type="slidenum">
              <a:rPr lang="pt-PT" smtClean="0"/>
              <a:pPr/>
              <a:t>6</a:t>
            </a:fld>
            <a:endParaRPr lang="pt-PT"/>
          </a:p>
        </p:txBody>
      </p:sp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Algumas funções essenciais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fluência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Confluê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fluê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86961F3BC10544995C82AB4810AC7CD" ma:contentTypeVersion="7" ma:contentTypeDescription="Create a new document." ma:contentTypeScope="" ma:versionID="353b89ddc484c861b0515b2d46fbb84a">
  <xsd:schema xmlns:xsd="http://www.w3.org/2001/XMLSchema" xmlns:xs="http://www.w3.org/2001/XMLSchema" xmlns:p="http://schemas.microsoft.com/office/2006/metadata/properties" xmlns:ns2="d073ec95-b8aa-40a0-8500-d539ea554564" targetNamespace="http://schemas.microsoft.com/office/2006/metadata/properties" ma:root="true" ma:fieldsID="5612d670a6f2d581c7ef4017bc540d5b" ns2:_="">
    <xsd:import namespace="d073ec95-b8aa-40a0-8500-d539ea55456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073ec95-b8aa-40a0-8500-d539ea55456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3DB64AE-677C-48ED-A386-B62E859883BA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91D9D87D-972B-45F4-B62E-3B7082232A2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FA874D9-C009-4EE2-B9FD-8712680769F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073ec95-b8aa-40a0-8500-d539ea55456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462</TotalTime>
  <Words>324</Words>
  <Application>Microsoft Office PowerPoint</Application>
  <PresentationFormat>Apresentação no Ecrã (4:3)</PresentationFormat>
  <Paragraphs>68</Paragraphs>
  <Slides>6</Slides>
  <Notes>1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6</vt:i4>
      </vt:variant>
    </vt:vector>
  </HeadingPairs>
  <TitlesOfParts>
    <vt:vector size="12" baseType="lpstr">
      <vt:lpstr>Calibri</vt:lpstr>
      <vt:lpstr>Lucida Sans Unicode</vt:lpstr>
      <vt:lpstr>Verdana</vt:lpstr>
      <vt:lpstr>Wingdings 2</vt:lpstr>
      <vt:lpstr>Wingdings 3</vt:lpstr>
      <vt:lpstr>Confluência</vt:lpstr>
      <vt:lpstr>Módulo: Aplicações Informáticas – Introdução à gestão  Folha de Cálculo - Microsoft Excel</vt:lpstr>
      <vt:lpstr>Microsoft Excel</vt:lpstr>
      <vt:lpstr>A opção de copiar a fórmula</vt:lpstr>
      <vt:lpstr>Referências absolutas</vt:lpstr>
      <vt:lpstr>Referências absolutas</vt:lpstr>
      <vt:lpstr>Algumas funções essenciais</vt:lpstr>
    </vt:vector>
  </TitlesOfParts>
  <Company>TOSHIBA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Microsoft Excel 2007</dc:title>
  <dc:creator>Tiago</dc:creator>
  <cp:lastModifiedBy>Tiago Pires</cp:lastModifiedBy>
  <cp:revision>110</cp:revision>
  <dcterms:created xsi:type="dcterms:W3CDTF">2010-04-13T10:04:02Z</dcterms:created>
  <dcterms:modified xsi:type="dcterms:W3CDTF">2025-01-06T14:49:10Z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0x010100986961F3BC10544995C82AB4810AC7CD</vt:lpwstr>
  </property>
</Properties>
</file>